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9" r:id="rId2"/>
    <p:sldId id="333" r:id="rId3"/>
    <p:sldId id="327" r:id="rId4"/>
    <p:sldId id="341" r:id="rId5"/>
    <p:sldId id="359" r:id="rId6"/>
    <p:sldId id="355" r:id="rId7"/>
    <p:sldId id="354" r:id="rId8"/>
    <p:sldId id="358" r:id="rId9"/>
    <p:sldId id="339" r:id="rId10"/>
    <p:sldId id="356" r:id="rId11"/>
    <p:sldId id="357" r:id="rId12"/>
    <p:sldId id="352" r:id="rId13"/>
    <p:sldId id="349" r:id="rId14"/>
    <p:sldId id="326" r:id="rId15"/>
  </p:sldIdLst>
  <p:sldSz cx="12192000" cy="6858000"/>
  <p:notesSz cx="6645275" cy="97758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7536" userDrawn="1">
          <p15:clr>
            <a:srgbClr val="A4A3A4"/>
          </p15:clr>
        </p15:guide>
        <p15:guide id="5" orient="horz" pos="120" userDrawn="1">
          <p15:clr>
            <a:srgbClr val="A4A3A4"/>
          </p15:clr>
        </p15:guide>
        <p15:guide id="6" orient="horz" pos="3984" userDrawn="1">
          <p15:clr>
            <a:srgbClr val="A4A3A4"/>
          </p15:clr>
        </p15:guide>
        <p15:guide id="7" orient="horz" pos="230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wner" initials="o" lastIdx="2" clrIdx="0">
    <p:extLst>
      <p:ext uri="{19B8F6BF-5375-455C-9EA6-DF929625EA0E}">
        <p15:presenceInfo xmlns:p15="http://schemas.microsoft.com/office/powerpoint/2012/main" userId="own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1730"/>
    <a:srgbClr val="800000"/>
    <a:srgbClr val="F3A4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86397" autoAdjust="0"/>
  </p:normalViewPr>
  <p:slideViewPr>
    <p:cSldViewPr snapToGrid="0" showGuides="1">
      <p:cViewPr varScale="1">
        <p:scale>
          <a:sx n="82" d="100"/>
          <a:sy n="82" d="100"/>
        </p:scale>
        <p:origin x="90" y="270"/>
      </p:cViewPr>
      <p:guideLst>
        <p:guide orient="horz" pos="624"/>
        <p:guide pos="3840"/>
        <p:guide pos="144"/>
        <p:guide pos="7536"/>
        <p:guide orient="horz" pos="120"/>
        <p:guide orient="horz" pos="3984"/>
        <p:guide orient="horz"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64118" y="0"/>
            <a:ext cx="2879619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82740-DA4C-4088-83C4-94E0B32DD99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85338"/>
            <a:ext cx="2879619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64118" y="9285338"/>
            <a:ext cx="2879619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6F079-FF5F-40B1-99DB-A0D5F2E0F0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802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4118" y="0"/>
            <a:ext cx="2879619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909B6-E049-44C0-831C-A4627E293187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0525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4528" y="4704616"/>
            <a:ext cx="5316220" cy="38492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5338"/>
            <a:ext cx="2879619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4118" y="9285338"/>
            <a:ext cx="2879619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2EC0F-AEDC-41DC-BF97-626F9A5E9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3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2EC0F-AEDC-41DC-BF97-626F9A5E91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21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5850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221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941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2021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2EC0F-AEDC-41DC-BF97-626F9A5E910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44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2EC0F-AEDC-41DC-BF97-626F9A5E91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22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515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654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230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716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820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48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20DFE-306C-47A4-A2EC-A802E72BCD2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33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94A62-CCF4-4A34-9CCF-8091FB78CE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6C4BF-FC2A-433E-81EC-C4F8B444A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3E56E-50B9-4A16-96C0-914F7EC91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592E8-0C0C-44AB-9846-46D13494A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FAE8D-3B57-4AFD-8F91-81EF6460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39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0576A-4D44-43D6-B4C9-CB3D9273D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A06B22-9F22-4D1B-9C1B-78A48E4EB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A1A7B-773C-4FE4-8EB0-7E468C08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7B54B-C60B-40DE-8BB3-292F57332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EB7D2-88DC-4DD9-BDC1-B7BCEB94D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2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0A3186-B5C3-4D3A-8C6B-9C2B1B56FC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7DDF15-B657-4767-8F3F-549AEF6CA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AF6F8-0A37-4361-91A3-CC5E8558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67F57-6FD2-430C-8A11-E8728F7AD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CA05C-DA02-4923-A486-0EFB9CC9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79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797059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0BB79-D34E-4FC8-9B89-82CC2C21A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F3971-7A1B-4C0D-9CF2-CFED6CA33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30237-43A2-4D29-B025-8DF117B89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AF6F2-A64E-480E-AEAE-CE2A785BD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F3FF7-5581-4626-92C7-5548D4B70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5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BFD52-E31D-4A0B-8FC0-ED87136E2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D0653-21D8-4B6A-AA09-D4B6C5B3E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5B9E1-1C27-43E7-84CE-E593D990E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33CA9-8A03-4B2D-BF10-612321DAB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5A718-534F-412D-9421-E4ED65096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5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3F118-17C8-4B8A-8D0B-4658ABCAB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2F3D1-0F16-4C7F-B9CA-657296C5D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02F5B9-45BF-432B-AFC7-1BCB10871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A0165-9CDE-4A20-A593-A14DCE298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49DC9-CFF0-4E84-8168-DF206DCD6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9A609-1980-44D6-99AB-136742447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BE398-48CA-4743-86A7-B126F1E2A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C7A24-F4D4-4FEB-9566-F332E8786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E0832-789E-4170-A5AD-0D06E15F7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1D46D-DF06-4B26-893F-D60BA909E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A265BB-6193-4531-970E-E8F8A04A8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8E21A6-3AC8-49B1-85CE-1DE6FC4DB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3CA290-A888-4AF3-BB26-9C07493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33859-AE08-4381-B5EA-B639C4DE7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3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64796-94BF-444A-9B78-3814491A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B1F38-471D-4B31-8165-7AFB8AC3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CE09FF-780B-4A9E-A383-1BC317E53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E2EEB-F4B7-498E-9315-F1D15A59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FD1E03-3C4F-47F8-BEA7-A6B174770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279E59-7EF6-4277-BD0F-ECFD59F2A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7D8ED4-EC5D-4698-8A64-D1BA3403E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72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3D829-5F9D-489F-A6CF-82A298C61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E2610-40DF-4AD4-9BDF-241A0B7BE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E47F0-4C62-4C90-8521-930E3FCDA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134AA3-5DC2-4CF5-AD9B-DD44C2D6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9C522-185E-4F22-9D8C-54961B0F8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08A20-8AE9-470F-9B80-59F0D2F4B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7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C20C0-19B1-4720-9484-4EC57D7B6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53088-1298-449B-9E69-D47058F4F7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C9368B-335B-4190-97BD-A5D57B598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D6760-2251-4B49-B037-E2447540C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2E85A-E60F-494F-A5EE-FB0B41EF3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8316D-3DE9-4E27-8ADB-DCCF1637F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2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E0209A-D6F0-4307-AB02-A5C5841C4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57537-CFE5-49E4-A25B-4C2A89C99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DD5EF-9BBC-409A-BC4A-588080223D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7FDC6-8C7B-453F-BAE0-0029199C3CC8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F5DBB-B6F6-432F-9535-C6F3B36FC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6CFA4-2F9A-475B-996D-729E0B8EC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C762C-AFEC-41AB-87FC-30D41D938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2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858" y="2286000"/>
            <a:ext cx="8229600" cy="384333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rgbClr val="FF6600"/>
                </a:solidFill>
                <a:latin typeface="Arial Narrow"/>
                <a:cs typeface="Arial Narrow"/>
              </a:rPr>
            </a:br>
            <a:br>
              <a:rPr lang="en-US" b="1" dirty="0">
                <a:solidFill>
                  <a:srgbClr val="FF6600"/>
                </a:solidFill>
                <a:latin typeface="Arial Narrow"/>
                <a:cs typeface="Arial Narrow"/>
              </a:rPr>
            </a:br>
            <a:br>
              <a:rPr lang="en-US" b="1" dirty="0">
                <a:solidFill>
                  <a:schemeClr val="accent2"/>
                </a:solidFill>
                <a:latin typeface="Arial Narrow"/>
                <a:cs typeface="Arial Narrow"/>
              </a:rPr>
            </a:br>
            <a:br>
              <a:rPr lang="en-US" sz="3600" b="1" dirty="0">
                <a:solidFill>
                  <a:srgbClr val="0A0F96"/>
                </a:solidFill>
                <a:latin typeface="Arial Narrow"/>
                <a:cs typeface="Arial Narrow"/>
              </a:rPr>
            </a:br>
            <a:r>
              <a:rPr lang="en-GB" sz="1200" dirty="0"/>
              <a:t> </a:t>
            </a:r>
            <a:br>
              <a:rPr lang="en-GB" sz="3600" b="1" dirty="0"/>
            </a:br>
            <a:br>
              <a:rPr lang="en-US" sz="2800" b="1" i="1" dirty="0">
                <a:solidFill>
                  <a:srgbClr val="FF6600"/>
                </a:solidFill>
                <a:latin typeface="Arial Narrow" pitchFamily="34" charset="0"/>
                <a:cs typeface="Arial Narrow"/>
              </a:rPr>
            </a:br>
            <a:br>
              <a:rPr lang="en-US" sz="2800" b="1" i="1" dirty="0">
                <a:solidFill>
                  <a:srgbClr val="FF6600"/>
                </a:solidFill>
                <a:latin typeface="Arial Narrow" pitchFamily="34" charset="0"/>
                <a:cs typeface="Arial Narrow"/>
              </a:rPr>
            </a:br>
            <a:br>
              <a:rPr lang="en-US" sz="2800" b="1" i="1" dirty="0">
                <a:solidFill>
                  <a:srgbClr val="FF6600"/>
                </a:solidFill>
                <a:latin typeface="Arial Narrow" pitchFamily="34" charset="0"/>
                <a:cs typeface="Arial Narrow"/>
              </a:rPr>
            </a:br>
            <a:r>
              <a:rPr lang="en-US" sz="22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afford-uk.org</a:t>
            </a:r>
            <a:br>
              <a:rPr lang="en-US" sz="2200" b="1" dirty="0">
                <a:solidFill>
                  <a:srgbClr val="0A0F9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b="1" i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‘Enhancing diaspora contributions to Africa’s development’</a:t>
            </a:r>
            <a:br>
              <a:rPr lang="en-US" sz="2200" b="1" i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200" b="1" i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b="1" i="1" dirty="0">
                <a:solidFill>
                  <a:srgbClr val="FF6600"/>
                </a:solidFill>
                <a:latin typeface="Arial Narrow" pitchFamily="34" charset="0"/>
                <a:cs typeface="Arial Narrow"/>
              </a:rPr>
            </a:br>
            <a:endParaRPr lang="en-US" sz="2400" b="1" i="1" dirty="0">
              <a:solidFill>
                <a:srgbClr val="FF6600"/>
              </a:solidFill>
              <a:latin typeface="Arial Narrow" pitchFamily="34" charset="0"/>
              <a:cs typeface="Arial Narrow"/>
            </a:endParaRPr>
          </a:p>
        </p:txBody>
      </p:sp>
      <p:sp>
        <p:nvSpPr>
          <p:cNvPr id="4" name="Rectangle: Top Corners Rounded 6">
            <a:extLst>
              <a:ext uri="{FF2B5EF4-FFF2-40B4-BE49-F238E27FC236}">
                <a16:creationId xmlns:a16="http://schemas.microsoft.com/office/drawing/2014/main" id="{92D67DBE-F123-4053-856A-4B59943CD669}"/>
              </a:ext>
            </a:extLst>
          </p:cNvPr>
          <p:cNvSpPr/>
          <p:nvPr/>
        </p:nvSpPr>
        <p:spPr>
          <a:xfrm>
            <a:off x="2491176" y="6343709"/>
            <a:ext cx="2534395" cy="514291"/>
          </a:xfrm>
          <a:prstGeom prst="round2SameRect">
            <a:avLst/>
          </a:prstGeom>
          <a:solidFill>
            <a:srgbClr val="8D1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+mj-lt"/>
              </a:rPr>
              <a:t> </a:t>
            </a:r>
          </a:p>
        </p:txBody>
      </p:sp>
      <p:sp>
        <p:nvSpPr>
          <p:cNvPr id="5" name="Rectangle: Top Corners Rounded 54">
            <a:extLst>
              <a:ext uri="{FF2B5EF4-FFF2-40B4-BE49-F238E27FC236}">
                <a16:creationId xmlns:a16="http://schemas.microsoft.com/office/drawing/2014/main" id="{80A748B0-00C5-4F61-AAE7-66EDFC599ACA}"/>
              </a:ext>
            </a:extLst>
          </p:cNvPr>
          <p:cNvSpPr/>
          <p:nvPr/>
        </p:nvSpPr>
        <p:spPr>
          <a:xfrm>
            <a:off x="5086020" y="6358546"/>
            <a:ext cx="2613641" cy="514129"/>
          </a:xfrm>
          <a:prstGeom prst="round2Same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+mj-lt"/>
            </a:endParaRPr>
          </a:p>
        </p:txBody>
      </p:sp>
      <p:sp>
        <p:nvSpPr>
          <p:cNvPr id="6" name="Rectangle: Top Corners Rounded 6">
            <a:extLst>
              <a:ext uri="{FF2B5EF4-FFF2-40B4-BE49-F238E27FC236}">
                <a16:creationId xmlns:a16="http://schemas.microsoft.com/office/drawing/2014/main" id="{92D67DBE-F123-4053-856A-4B59943CD669}"/>
              </a:ext>
            </a:extLst>
          </p:cNvPr>
          <p:cNvSpPr/>
          <p:nvPr/>
        </p:nvSpPr>
        <p:spPr>
          <a:xfrm>
            <a:off x="7758120" y="6343709"/>
            <a:ext cx="2667000" cy="514291"/>
          </a:xfrm>
          <a:prstGeom prst="round2SameRect">
            <a:avLst/>
          </a:prstGeom>
          <a:solidFill>
            <a:srgbClr val="8D1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584" y="1065468"/>
            <a:ext cx="3548138" cy="314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681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538395" y="2984646"/>
            <a:ext cx="58889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106556" y="3026537"/>
            <a:ext cx="2685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endParaRPr lang="en-GB" b="1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2076148" y="644751"/>
            <a:ext cx="9144000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Skills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 Placeholder 1"/>
          <p:cNvSpPr txBox="1">
            <a:spLocks/>
          </p:cNvSpPr>
          <p:nvPr/>
        </p:nvSpPr>
        <p:spPr>
          <a:xfrm>
            <a:off x="623030" y="1905696"/>
            <a:ext cx="4605435" cy="79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5954" y="2872045"/>
            <a:ext cx="4123935" cy="523824"/>
            <a:chOff x="499236" y="3463993"/>
            <a:chExt cx="2576605" cy="392868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236" y="3463993"/>
              <a:ext cx="2576605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76492" y="2029523"/>
            <a:ext cx="4414895" cy="5970865"/>
            <a:chOff x="521380" y="2664467"/>
            <a:chExt cx="2641954" cy="4123747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21380" y="2664467"/>
              <a:ext cx="2641954" cy="41237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Separation between residence and work permit, they’re often not combined                                                                                                                                   - Partner with Euro barometer to assess and map skills                 </a:t>
              </a:r>
              <a:r>
                <a:rPr lang="en-GB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Improve dissemination of info about European projects done to improve migrants’ skills</a:t>
              </a:r>
            </a:p>
            <a:p>
              <a:pPr>
                <a:spcBef>
                  <a:spcPct val="0"/>
                </a:spcBef>
              </a:pPr>
              <a:r>
                <a:rPr lang="en-GB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Promote ongoing partnerships between govts and organisations</a:t>
              </a:r>
            </a:p>
            <a:p>
              <a:endParaRPr lang="en-GB" dirty="0"/>
            </a:p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999402" y="2139264"/>
            <a:ext cx="4230595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- More coordination between countries of origin/destination over skills transposition and loss of Social Security benefits                  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– Reduce the disparities between eastern and western European frameworks (anti-migrant sentiment, lack of institutional support etc)                                  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GB" altLang="en-US" sz="1800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921590" y="1891275"/>
            <a:ext cx="392906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B61648-65C8-46EF-B6D5-64377B3573C7}"/>
              </a:ext>
            </a:extLst>
          </p:cNvPr>
          <p:cNvSpPr txBox="1"/>
          <p:nvPr/>
        </p:nvSpPr>
        <p:spPr>
          <a:xfrm flipH="1">
            <a:off x="5921588" y="4273844"/>
            <a:ext cx="5035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0C0108-7693-442C-9208-75056E2FA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3" y="178251"/>
            <a:ext cx="2253447" cy="17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43429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538395" y="2984646"/>
            <a:ext cx="58889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106556" y="3026537"/>
            <a:ext cx="2685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endParaRPr lang="en-GB" b="1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2076148" y="644751"/>
            <a:ext cx="9144000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Skills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 Placeholder 1"/>
          <p:cNvSpPr txBox="1">
            <a:spLocks/>
          </p:cNvSpPr>
          <p:nvPr/>
        </p:nvSpPr>
        <p:spPr>
          <a:xfrm>
            <a:off x="623030" y="1905696"/>
            <a:ext cx="4605435" cy="79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5954" y="2872045"/>
            <a:ext cx="4123935" cy="523824"/>
            <a:chOff x="499236" y="3463993"/>
            <a:chExt cx="2576605" cy="392868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236" y="3463993"/>
              <a:ext cx="2576605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76492" y="2029523"/>
            <a:ext cx="4414895" cy="4401205"/>
            <a:chOff x="521380" y="2664467"/>
            <a:chExt cx="2641954" cy="3039669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21380" y="2664467"/>
              <a:ext cx="2641954" cy="30396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Migrant workers are often not under the umbrella of trade unions but of civil society org: need to organise and advocate for these workers                        </a:t>
              </a:r>
            </a:p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Find an alternative to the migrant workers convention</a:t>
              </a:r>
              <a:endParaRPr lang="en-GB" dirty="0"/>
            </a:p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858666" y="1628110"/>
            <a:ext cx="4414895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- Reframe the discussion on migrants, from start to end. Don’t separate the discussion on migration from its past &amp; legacies.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- Highlight safety &amp; security of migrants, including how safe it is for them to take this journey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GB" altLang="en-US" sz="1800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921588" y="1721175"/>
            <a:ext cx="392906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B61648-65C8-46EF-B6D5-64377B3573C7}"/>
              </a:ext>
            </a:extLst>
          </p:cNvPr>
          <p:cNvSpPr txBox="1"/>
          <p:nvPr/>
        </p:nvSpPr>
        <p:spPr>
          <a:xfrm flipH="1">
            <a:off x="5921588" y="4273844"/>
            <a:ext cx="4840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0C0108-7693-442C-9208-75056E2FA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3" y="178251"/>
            <a:ext cx="2253447" cy="17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44942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538395" y="2984646"/>
            <a:ext cx="58889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106556" y="3026537"/>
            <a:ext cx="2685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endParaRPr lang="en-GB" b="1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2825262" y="644751"/>
            <a:ext cx="839488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Partnerships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 Placeholder 1"/>
          <p:cNvSpPr txBox="1">
            <a:spLocks/>
          </p:cNvSpPr>
          <p:nvPr/>
        </p:nvSpPr>
        <p:spPr>
          <a:xfrm>
            <a:off x="623030" y="1905696"/>
            <a:ext cx="4605435" cy="79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5954" y="2872045"/>
            <a:ext cx="4123935" cy="523824"/>
            <a:chOff x="499236" y="3463993"/>
            <a:chExt cx="2576605" cy="392868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236" y="3463993"/>
              <a:ext cx="2576605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76940" y="2303138"/>
            <a:ext cx="4230596" cy="4832092"/>
            <a:chOff x="521381" y="2664467"/>
            <a:chExt cx="2531666" cy="3361595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21381" y="2664467"/>
              <a:ext cx="2531666" cy="3361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Need for more innovative multi-stakeholder partnerships between migrants, business, local &amp; national government,  especially to create  regular pathways for less skilled migrants. Rich and skilled can move, poor pay traffickers  $5000                           </a:t>
              </a:r>
            </a:p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                                     </a:t>
              </a:r>
            </a:p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921589" y="834745"/>
            <a:ext cx="4230595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3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3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3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 </a:t>
            </a: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- </a:t>
            </a: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rPr>
              <a:t>Partnerships to support the flow of remittances – such as the SDC/DFID call to action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rPr>
              <a:t>- Diaspora should be included in strategy of governments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rPr>
              <a:t>- Create platforms to support networking for youth migrants and host communities</a:t>
            </a: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921590" y="1891275"/>
            <a:ext cx="392906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0C0108-7693-442C-9208-75056E2FA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3" y="178251"/>
            <a:ext cx="2253447" cy="17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56309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538395" y="2984646"/>
            <a:ext cx="58889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106556" y="3026537"/>
            <a:ext cx="2685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endParaRPr lang="en-GB" b="1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3994447" y="644751"/>
            <a:ext cx="6157738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Partnerships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 Placeholder 1"/>
          <p:cNvSpPr txBox="1">
            <a:spLocks/>
          </p:cNvSpPr>
          <p:nvPr/>
        </p:nvSpPr>
        <p:spPr>
          <a:xfrm>
            <a:off x="623030" y="1905696"/>
            <a:ext cx="4605435" cy="79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5954" y="2872045"/>
            <a:ext cx="4123935" cy="523824"/>
            <a:chOff x="499236" y="3463993"/>
            <a:chExt cx="2576605" cy="392868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236" y="3463993"/>
              <a:ext cx="2576605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13570" y="2383870"/>
            <a:ext cx="4414895" cy="3970319"/>
            <a:chOff x="543301" y="2720630"/>
            <a:chExt cx="2641954" cy="2762075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3301" y="2720630"/>
              <a:ext cx="2641954" cy="2762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Fund and support migrant/diaspora organisations to ensure effective partnerships, protection of rights &amp; deliverance of SDGs</a:t>
              </a:r>
            </a:p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Create indicators to measure effective partnerships and measure success</a:t>
              </a: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663510" y="1883877"/>
            <a:ext cx="4488674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- </a:t>
            </a: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rPr>
              <a:t>Political interest of Govts sometimes a challenge – partnerships require compromise, flexibility and fairness and need to treat partners concerns as equal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rPr>
              <a:t> </a:t>
            </a: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907214" y="1864741"/>
            <a:ext cx="392906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0C0108-7693-442C-9208-75056E2FA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3" y="178251"/>
            <a:ext cx="2253447" cy="17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08834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Top Corners Rounded 6">
            <a:extLst>
              <a:ext uri="{FF2B5EF4-FFF2-40B4-BE49-F238E27FC236}">
                <a16:creationId xmlns:a16="http://schemas.microsoft.com/office/drawing/2014/main" id="{92D67DBE-F123-4053-856A-4B59943CD669}"/>
              </a:ext>
            </a:extLst>
          </p:cNvPr>
          <p:cNvSpPr/>
          <p:nvPr/>
        </p:nvSpPr>
        <p:spPr>
          <a:xfrm>
            <a:off x="2491176" y="6343709"/>
            <a:ext cx="2534395" cy="514291"/>
          </a:xfrm>
          <a:prstGeom prst="round2SameRect">
            <a:avLst/>
          </a:prstGeom>
          <a:solidFill>
            <a:srgbClr val="8D1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+mj-lt"/>
              </a:rPr>
              <a:t> </a:t>
            </a:r>
          </a:p>
        </p:txBody>
      </p:sp>
      <p:sp>
        <p:nvSpPr>
          <p:cNvPr id="5" name="Rectangle: Top Corners Rounded 54">
            <a:extLst>
              <a:ext uri="{FF2B5EF4-FFF2-40B4-BE49-F238E27FC236}">
                <a16:creationId xmlns:a16="http://schemas.microsoft.com/office/drawing/2014/main" id="{80A748B0-00C5-4F61-AAE7-66EDFC599ACA}"/>
              </a:ext>
            </a:extLst>
          </p:cNvPr>
          <p:cNvSpPr/>
          <p:nvPr/>
        </p:nvSpPr>
        <p:spPr>
          <a:xfrm>
            <a:off x="5086020" y="6358546"/>
            <a:ext cx="2613641" cy="514129"/>
          </a:xfrm>
          <a:prstGeom prst="round2Same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+mj-lt"/>
            </a:endParaRPr>
          </a:p>
        </p:txBody>
      </p:sp>
      <p:sp>
        <p:nvSpPr>
          <p:cNvPr id="6" name="Rectangle: Top Corners Rounded 6">
            <a:extLst>
              <a:ext uri="{FF2B5EF4-FFF2-40B4-BE49-F238E27FC236}">
                <a16:creationId xmlns:a16="http://schemas.microsoft.com/office/drawing/2014/main" id="{92D67DBE-F123-4053-856A-4B59943CD669}"/>
              </a:ext>
            </a:extLst>
          </p:cNvPr>
          <p:cNvSpPr/>
          <p:nvPr/>
        </p:nvSpPr>
        <p:spPr>
          <a:xfrm>
            <a:off x="7758120" y="6343709"/>
            <a:ext cx="2667000" cy="514291"/>
          </a:xfrm>
          <a:prstGeom prst="round2SameRect">
            <a:avLst/>
          </a:prstGeom>
          <a:solidFill>
            <a:srgbClr val="8D1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943853" y="2286000"/>
            <a:ext cx="808597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sz="3200" dirty="0"/>
          </a:p>
          <a:p>
            <a:r>
              <a:rPr lang="en-GB" sz="3200" dirty="0"/>
              <a:t>Contact: </a:t>
            </a:r>
          </a:p>
          <a:p>
            <a:r>
              <a:rPr lang="en-GB" sz="3200" b="1" dirty="0"/>
              <a:t>Onyekachi Wambu, Executive Director</a:t>
            </a:r>
            <a:endParaRPr lang="en-GB" sz="3200" dirty="0"/>
          </a:p>
          <a:p>
            <a:r>
              <a:rPr lang="en-GB" sz="3200" b="1" dirty="0"/>
              <a:t> </a:t>
            </a:r>
          </a:p>
          <a:p>
            <a:r>
              <a:rPr lang="en-GB" sz="3200" b="1" dirty="0"/>
              <a:t>e: </a:t>
            </a:r>
            <a:r>
              <a:rPr lang="en-GB" sz="3200" dirty="0"/>
              <a:t>onyekachi@afford-uk.org</a:t>
            </a:r>
          </a:p>
          <a:p>
            <a:r>
              <a:rPr lang="en-GB" sz="3200" b="1" dirty="0"/>
              <a:t>w: </a:t>
            </a:r>
            <a:r>
              <a:rPr lang="en-GB" sz="3200" dirty="0"/>
              <a:t>afford-uk.org</a:t>
            </a:r>
          </a:p>
        </p:txBody>
      </p:sp>
      <p:sp>
        <p:nvSpPr>
          <p:cNvPr id="7" name="Rectangle 6"/>
          <p:cNvSpPr/>
          <p:nvPr/>
        </p:nvSpPr>
        <p:spPr>
          <a:xfrm>
            <a:off x="1859280" y="1165474"/>
            <a:ext cx="658367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5400" b="1" dirty="0"/>
          </a:p>
          <a:p>
            <a:pPr algn="ctr"/>
            <a:r>
              <a:rPr lang="en-GB" sz="5400" b="1" dirty="0"/>
              <a:t>Thank you 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23F45F7-9E5D-432D-B1C6-5C18AFD745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636" y="205100"/>
            <a:ext cx="2164767" cy="164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966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4646" y="1172308"/>
            <a:ext cx="9659815" cy="5291553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rgbClr val="FF6600"/>
                </a:solidFill>
                <a:latin typeface="Arial Narrow"/>
                <a:cs typeface="Arial Narrow"/>
              </a:rPr>
            </a:br>
            <a:r>
              <a:rPr lang="en-US" b="1" dirty="0">
                <a:solidFill>
                  <a:srgbClr val="FF6600"/>
                </a:solidFill>
                <a:latin typeface="Arial Narrow"/>
                <a:cs typeface="Arial Narrow"/>
              </a:rPr>
              <a:t>Civil Society Preparatory Webinar </a:t>
            </a:r>
            <a:br>
              <a:rPr lang="en-US" b="1" dirty="0">
                <a:solidFill>
                  <a:srgbClr val="FF6600"/>
                </a:solidFill>
                <a:latin typeface="Arial Narrow"/>
                <a:cs typeface="Arial Narrow"/>
              </a:rPr>
            </a:br>
            <a:r>
              <a:rPr lang="en-US" b="1" dirty="0">
                <a:solidFill>
                  <a:srgbClr val="FF6600"/>
                </a:solidFill>
                <a:latin typeface="Arial Narrow"/>
                <a:cs typeface="Arial Narrow"/>
              </a:rPr>
              <a:t>for the </a:t>
            </a:r>
            <a:r>
              <a:rPr lang="en-US" sz="4000" b="1" dirty="0">
                <a:solidFill>
                  <a:srgbClr val="FF6600"/>
                </a:solidFill>
                <a:latin typeface="Arial Narrow"/>
                <a:cs typeface="Arial Narrow"/>
              </a:rPr>
              <a:t>GFMD-OECD Regional Consultation</a:t>
            </a:r>
            <a:br>
              <a:rPr lang="en-US" sz="4000" b="1" dirty="0">
                <a:solidFill>
                  <a:srgbClr val="FF6600"/>
                </a:solidFill>
                <a:latin typeface="Arial Narrow"/>
                <a:cs typeface="Arial Narrow"/>
              </a:rPr>
            </a:br>
            <a:br>
              <a:rPr lang="en-US" sz="4000" b="1" dirty="0">
                <a:solidFill>
                  <a:srgbClr val="FF6600"/>
                </a:solidFill>
                <a:latin typeface="Arial Narrow"/>
                <a:cs typeface="Arial Narrow"/>
              </a:rPr>
            </a:br>
            <a:r>
              <a:rPr lang="en-US" sz="4000" b="1" dirty="0">
                <a:solidFill>
                  <a:srgbClr val="FF6600"/>
                </a:solidFill>
                <a:latin typeface="Arial Narrow"/>
                <a:cs typeface="Arial Narrow"/>
              </a:rPr>
              <a:t>Rapporteur Feedback</a:t>
            </a:r>
            <a:br>
              <a:rPr lang="en-US" sz="4000" b="1" dirty="0">
                <a:solidFill>
                  <a:srgbClr val="FF6600"/>
                </a:solidFill>
                <a:latin typeface="Arial Narrow"/>
                <a:cs typeface="Arial Narrow"/>
              </a:rPr>
            </a:br>
            <a:br>
              <a:rPr lang="en-US" sz="4000" b="1" dirty="0">
                <a:solidFill>
                  <a:srgbClr val="FF6600"/>
                </a:solidFill>
                <a:latin typeface="Arial Narrow"/>
                <a:cs typeface="Arial Narrow"/>
              </a:rPr>
            </a:br>
            <a:r>
              <a:rPr lang="en-US" sz="4000" b="1" dirty="0">
                <a:solidFill>
                  <a:srgbClr val="FF6600"/>
                </a:solidFill>
                <a:latin typeface="Arial Narrow"/>
                <a:cs typeface="Arial Narrow"/>
              </a:rPr>
              <a:t>Onyekachi </a:t>
            </a:r>
            <a:r>
              <a:rPr lang="en-US" sz="4000" b="1" dirty="0" err="1">
                <a:solidFill>
                  <a:srgbClr val="FF6600"/>
                </a:solidFill>
                <a:latin typeface="Arial Narrow"/>
                <a:cs typeface="Arial Narrow"/>
              </a:rPr>
              <a:t>Wambu</a:t>
            </a:r>
            <a:r>
              <a:rPr lang="en-US" sz="4000" b="1" dirty="0">
                <a:solidFill>
                  <a:srgbClr val="FF6600"/>
                </a:solidFill>
                <a:latin typeface="Arial Narrow"/>
                <a:cs typeface="Arial Narrow"/>
              </a:rPr>
              <a:t>  </a:t>
            </a:r>
            <a:br>
              <a:rPr lang="en-US" sz="4000" b="1" dirty="0">
                <a:solidFill>
                  <a:schemeClr val="accent2"/>
                </a:solidFill>
                <a:latin typeface="Arial Narrow"/>
                <a:cs typeface="Arial Narrow"/>
              </a:rPr>
            </a:br>
            <a:br>
              <a:rPr lang="en-US" b="1" dirty="0">
                <a:solidFill>
                  <a:schemeClr val="accent2"/>
                </a:solidFill>
                <a:latin typeface="Arial Narrow"/>
                <a:cs typeface="Arial Narrow"/>
              </a:rPr>
            </a:br>
            <a:r>
              <a:rPr lang="en-US" sz="4000" b="1" dirty="0">
                <a:solidFill>
                  <a:srgbClr val="800000"/>
                </a:solidFill>
                <a:latin typeface="Arial Narrow"/>
                <a:cs typeface="Arial Narrow"/>
              </a:rPr>
              <a:t>2 July 2020</a:t>
            </a:r>
            <a:br>
              <a:rPr lang="en-US" sz="3600" b="1" dirty="0">
                <a:solidFill>
                  <a:srgbClr val="0A0F96"/>
                </a:solidFill>
                <a:latin typeface="Arial Narrow"/>
                <a:cs typeface="Arial Narrow"/>
              </a:rPr>
            </a:br>
            <a:r>
              <a:rPr lang="en-GB" sz="1200" dirty="0"/>
              <a:t> </a:t>
            </a:r>
            <a:br>
              <a:rPr lang="en-US" sz="2200" b="1" dirty="0">
                <a:solidFill>
                  <a:srgbClr val="0A0F9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200" b="1" i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i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AFFORD</a:t>
            </a:r>
            <a:br>
              <a:rPr lang="en-US" sz="2200" b="1" i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Founded 1994 – UK Registered Charity &amp; Company</a:t>
            </a:r>
            <a:br>
              <a:rPr lang="en-US" sz="2800" b="1" i="1" dirty="0">
                <a:solidFill>
                  <a:srgbClr val="FF6600"/>
                </a:solidFill>
                <a:latin typeface="Arial Narrow" pitchFamily="34" charset="0"/>
                <a:cs typeface="Arial Narrow"/>
              </a:rPr>
            </a:br>
            <a:endParaRPr lang="en-US" sz="2400" b="1" i="1" dirty="0">
              <a:solidFill>
                <a:srgbClr val="FF6600"/>
              </a:solidFill>
              <a:latin typeface="Arial Narrow" pitchFamily="34" charset="0"/>
              <a:cs typeface="Arial Narrow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569DDA-30D6-4B51-A74E-9B9FC1DCC1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1" y="1"/>
            <a:ext cx="2441476" cy="21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492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0358" y="2773121"/>
            <a:ext cx="144000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grpSp>
        <p:nvGrpSpPr>
          <p:cNvPr id="7" name="Group 6"/>
          <p:cNvGrpSpPr/>
          <p:nvPr/>
        </p:nvGrpSpPr>
        <p:grpSpPr>
          <a:xfrm>
            <a:off x="8708633" y="2533489"/>
            <a:ext cx="2643009" cy="4647426"/>
            <a:chOff x="803639" y="3247914"/>
            <a:chExt cx="1757166" cy="4144117"/>
          </a:xfrm>
        </p:grpSpPr>
        <p:sp>
          <p:nvSpPr>
            <p:cNvPr id="8" name="TextBox 7"/>
            <p:cNvSpPr txBox="1"/>
            <p:nvPr/>
          </p:nvSpPr>
          <p:spPr>
            <a:xfrm>
              <a:off x="803639" y="3247914"/>
              <a:ext cx="1757165" cy="41441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en-US" sz="2800" b="1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Climate Change </a:t>
              </a:r>
              <a:r>
                <a:rPr lang="en-GB" altLang="en-US" sz="20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Again failed business and industrial models – with devastating impact on lived environment</a:t>
              </a:r>
            </a:p>
            <a:p>
              <a:pPr>
                <a:spcBef>
                  <a:spcPct val="0"/>
                </a:spcBef>
              </a:pPr>
              <a:r>
                <a:rPr lang="en-GB" altLang="en-US" sz="20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These 3 failures also represents opportunities for new global thinking and new ways of doing things – not least within the frameworks of SDGs, Global Compact &amp; Paris Agreement</a:t>
              </a:r>
            </a:p>
            <a:p>
              <a:pPr marL="457200" indent="-457200">
                <a:spcBef>
                  <a:spcPct val="0"/>
                </a:spcBef>
                <a:buFontTx/>
                <a:buChar char="-"/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03640" y="3362835"/>
              <a:ext cx="1757165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2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408097" y="2773121"/>
            <a:ext cx="144000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9" name="Rectangle 18"/>
          <p:cNvSpPr/>
          <p:nvPr/>
        </p:nvSpPr>
        <p:spPr>
          <a:xfrm>
            <a:off x="8380462" y="2789888"/>
            <a:ext cx="144000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grpSp>
        <p:nvGrpSpPr>
          <p:cNvPr id="30" name="Group 29"/>
          <p:cNvGrpSpPr/>
          <p:nvPr/>
        </p:nvGrpSpPr>
        <p:grpSpPr>
          <a:xfrm>
            <a:off x="4907594" y="2736562"/>
            <a:ext cx="2685561" cy="4278093"/>
            <a:chOff x="803640" y="3362835"/>
            <a:chExt cx="1757165" cy="3208569"/>
          </a:xfrm>
        </p:grpSpPr>
        <p:sp>
          <p:nvSpPr>
            <p:cNvPr id="31" name="TextBox 30"/>
            <p:cNvSpPr txBox="1"/>
            <p:nvPr/>
          </p:nvSpPr>
          <p:spPr>
            <a:xfrm>
              <a:off x="803640" y="3579862"/>
              <a:ext cx="175716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  <a:p>
              <a:r>
                <a:rPr lang="en-GB" sz="2000" dirty="0">
                  <a:solidFill>
                    <a:srgbClr val="800000"/>
                  </a:solidFill>
                  <a:latin typeface="Arial Narrow" pitchFamily="34" charset="0"/>
                </a:rPr>
                <a:t>‘</a:t>
              </a:r>
              <a:endParaRPr lang="ko-KR" altLang="en-US" sz="2000" dirty="0">
                <a:solidFill>
                  <a:schemeClr val="accent5"/>
                </a:solidFill>
                <a:latin typeface="Arial Narrow" panose="020B0606020202030204" pitchFamily="34" charset="0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03640" y="3362835"/>
              <a:ext cx="1636662" cy="32085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en-US" sz="2800" b="1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BLM </a:t>
              </a:r>
            </a:p>
            <a:p>
              <a:pPr>
                <a:spcBef>
                  <a:spcPct val="0"/>
                </a:spcBef>
              </a:pPr>
              <a:r>
                <a:rPr lang="en-GB" altLang="en-US" sz="24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</a:t>
              </a:r>
              <a:r>
                <a:rPr lang="en-GB" altLang="en-US" sz="22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Legacies of slavery &amp; colonialism –which are after all are a result of </a:t>
              </a:r>
              <a:r>
                <a:rPr lang="en-GB" altLang="en-US" sz="2200">
                  <a:solidFill>
                    <a:srgbClr val="800000"/>
                  </a:solidFill>
                  <a:latin typeface="Arial Narrow" panose="020B0606020202030204" pitchFamily="34" charset="0"/>
                </a:rPr>
                <a:t>failed moral, </a:t>
              </a:r>
              <a:r>
                <a:rPr lang="en-GB" altLang="en-US" sz="22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business, trade &amp; power models with poisonous legacies at interpersonal and societal level such as ongoing structural racism  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106555" y="2737170"/>
            <a:ext cx="2685561" cy="4216540"/>
            <a:chOff x="803640" y="3362835"/>
            <a:chExt cx="1757165" cy="3162404"/>
          </a:xfrm>
        </p:grpSpPr>
        <p:sp>
          <p:nvSpPr>
            <p:cNvPr id="34" name="TextBox 3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03640" y="3362835"/>
              <a:ext cx="1662613" cy="3162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en-US" sz="2800" b="1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Covid-19 Impact</a:t>
              </a:r>
            </a:p>
            <a:p>
              <a:pPr marL="457200" indent="-457200">
                <a:spcBef>
                  <a:spcPct val="0"/>
                </a:spcBef>
                <a:buFontTx/>
                <a:buChar char="-"/>
              </a:pPr>
              <a:r>
                <a:rPr lang="en-GB" altLang="en-US" sz="22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Health resilience &amp; the role of the state in providing core services</a:t>
              </a:r>
            </a:p>
            <a:p>
              <a:pPr marL="457200" indent="-457200">
                <a:spcBef>
                  <a:spcPct val="0"/>
                </a:spcBef>
                <a:buFontTx/>
                <a:buChar char="-"/>
              </a:pPr>
              <a:r>
                <a:rPr lang="en-GB" altLang="en-US" sz="22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Economic impact &amp; need for new models</a:t>
              </a:r>
            </a:p>
            <a:p>
              <a:pPr marL="457200" indent="-457200">
                <a:spcBef>
                  <a:spcPct val="0"/>
                </a:spcBef>
                <a:buFontTx/>
                <a:buChar char="-"/>
              </a:pPr>
              <a:r>
                <a:rPr lang="en-GB" altLang="en-US" sz="22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Also need for production and trade models</a:t>
              </a:r>
            </a:p>
            <a:p>
              <a:pPr>
                <a:spcBef>
                  <a:spcPct val="0"/>
                </a:spcBef>
              </a:pPr>
              <a:endParaRPr lang="en-GB" altLang="en-US" sz="2000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36" name="Text Placeholder 1"/>
          <p:cNvSpPr txBox="1">
            <a:spLocks/>
          </p:cNvSpPr>
          <p:nvPr/>
        </p:nvSpPr>
        <p:spPr>
          <a:xfrm>
            <a:off x="2755900" y="644751"/>
            <a:ext cx="8464248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altLang="ko-KR" sz="32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Discussed Framework – Ongoing Planetary Reset </a:t>
            </a:r>
            <a:endParaRPr lang="ko-KR" altLang="en-US" sz="32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674C7202-5284-1747-8EA1-32A8E42094A2}"/>
              </a:ext>
            </a:extLst>
          </p:cNvPr>
          <p:cNvSpPr txBox="1">
            <a:spLocks/>
          </p:cNvSpPr>
          <p:nvPr/>
        </p:nvSpPr>
        <p:spPr>
          <a:xfrm>
            <a:off x="623031" y="1905696"/>
            <a:ext cx="9775338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Opportunities for bold rethinking prompted by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612FC63-A468-42D7-8F99-E934B37F13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57" y="157656"/>
            <a:ext cx="2208420" cy="168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52675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0358" y="2773121"/>
            <a:ext cx="144000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8" name="TextBox 7"/>
          <p:cNvSpPr txBox="1"/>
          <p:nvPr/>
        </p:nvSpPr>
        <p:spPr>
          <a:xfrm>
            <a:off x="8708633" y="2533489"/>
            <a:ext cx="2643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en-US" sz="2800" b="1" dirty="0">
                <a:solidFill>
                  <a:srgbClr val="800000"/>
                </a:solidFill>
                <a:latin typeface="Arial Narrow" panose="020B0606020202030204" pitchFamily="34" charset="0"/>
              </a:rPr>
              <a:t>Fostering Partnerships</a:t>
            </a: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08097" y="2773121"/>
            <a:ext cx="144000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19" name="Rectangle 18"/>
          <p:cNvSpPr/>
          <p:nvPr/>
        </p:nvSpPr>
        <p:spPr>
          <a:xfrm>
            <a:off x="8353644" y="2773121"/>
            <a:ext cx="144000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2" name="TextBox 31"/>
          <p:cNvSpPr txBox="1"/>
          <p:nvPr/>
        </p:nvSpPr>
        <p:spPr>
          <a:xfrm>
            <a:off x="4907594" y="2736561"/>
            <a:ext cx="25013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en-US" sz="2800" b="1" dirty="0">
                <a:solidFill>
                  <a:srgbClr val="800000"/>
                </a:solidFill>
                <a:latin typeface="Arial Narrow" panose="020B0606020202030204" pitchFamily="34" charset="0"/>
              </a:rPr>
              <a:t>Enhancing Migrant Skills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106555" y="2737170"/>
            <a:ext cx="2685561" cy="1261884"/>
            <a:chOff x="803640" y="3362835"/>
            <a:chExt cx="1757165" cy="946413"/>
          </a:xfrm>
        </p:grpSpPr>
        <p:sp>
          <p:nvSpPr>
            <p:cNvPr id="34" name="TextBox 3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03640" y="3362835"/>
              <a:ext cx="1662613" cy="9464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en-US" sz="2800" b="1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Labour Governance</a:t>
              </a:r>
            </a:p>
            <a:p>
              <a:pPr>
                <a:spcBef>
                  <a:spcPct val="0"/>
                </a:spcBef>
              </a:pPr>
              <a:endParaRPr lang="en-GB" altLang="en-US" sz="2000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36" name="Text Placeholder 1"/>
          <p:cNvSpPr txBox="1">
            <a:spLocks/>
          </p:cNvSpPr>
          <p:nvPr/>
        </p:nvSpPr>
        <p:spPr>
          <a:xfrm>
            <a:off x="2755900" y="644751"/>
            <a:ext cx="872308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Within that overall global reset framework 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674C7202-5284-1747-8EA1-32A8E42094A2}"/>
              </a:ext>
            </a:extLst>
          </p:cNvPr>
          <p:cNvSpPr txBox="1">
            <a:spLocks/>
          </p:cNvSpPr>
          <p:nvPr/>
        </p:nvSpPr>
        <p:spPr>
          <a:xfrm>
            <a:off x="623031" y="1905696"/>
            <a:ext cx="9775338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The civil society session considered 3 areas 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612FC63-A468-42D7-8F99-E934B37F13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57" y="157656"/>
            <a:ext cx="2208420" cy="168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93090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538395" y="2984646"/>
            <a:ext cx="58889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106556" y="3026537"/>
            <a:ext cx="2685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endParaRPr lang="en-GB" b="1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2825262" y="644751"/>
            <a:ext cx="839488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Labour Governance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 Placeholder 1"/>
          <p:cNvSpPr txBox="1">
            <a:spLocks/>
          </p:cNvSpPr>
          <p:nvPr/>
        </p:nvSpPr>
        <p:spPr>
          <a:xfrm>
            <a:off x="623030" y="1905696"/>
            <a:ext cx="4605435" cy="79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altLang="ko-KR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5954" y="2872045"/>
            <a:ext cx="4123935" cy="523824"/>
            <a:chOff x="499236" y="3463993"/>
            <a:chExt cx="2576605" cy="392868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236" y="3463993"/>
              <a:ext cx="2576605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76940" y="2514600"/>
            <a:ext cx="4076685" cy="4832092"/>
            <a:chOff x="521381" y="2811577"/>
            <a:chExt cx="2439563" cy="3361596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21381" y="2811577"/>
              <a:ext cx="2439563" cy="3361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Mobility by choice, not coercion – short term permits foster exploitation                     - Reasonable duration of work permits (at least 1 year), renewable without requiring workers to leave &amp;</a:t>
              </a:r>
              <a:r>
                <a:rPr lang="en-GB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 not sent back immediately</a:t>
              </a: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A human rights centred &amp; evidence based approach                               </a:t>
              </a:r>
            </a:p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921589" y="-496376"/>
            <a:ext cx="4230595" cy="7863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3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3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3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rPr>
              <a:t>- Ensure integration of migration &amp; labour statistics</a:t>
            </a:r>
            <a:endParaRPr lang="en-GB" altLang="en-US" sz="28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- Foster innovative admission and visa schemes to increase in-market labour mobility and enhance workforce productivity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- Develop migration policies for attracting high skilled workers: key element to promote decent work and inclusion</a:t>
            </a: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921590" y="1891275"/>
            <a:ext cx="392906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0C0108-7693-442C-9208-75056E2FA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3" y="178251"/>
            <a:ext cx="2253447" cy="1713024"/>
          </a:xfrm>
          <a:prstGeom prst="rect">
            <a:avLst/>
          </a:prstGeom>
        </p:spPr>
      </p:pic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50849D39-7E43-4474-B2DD-DE097FA56EA1}"/>
              </a:ext>
            </a:extLst>
          </p:cNvPr>
          <p:cNvSpPr txBox="1">
            <a:spLocks/>
          </p:cNvSpPr>
          <p:nvPr/>
        </p:nvSpPr>
        <p:spPr>
          <a:xfrm>
            <a:off x="635955" y="1891275"/>
            <a:ext cx="4902440" cy="4925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Mobility by Choice, not coercion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24227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538395" y="2984646"/>
            <a:ext cx="58889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106556" y="3026537"/>
            <a:ext cx="2685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endParaRPr lang="en-GB" b="1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2825262" y="644751"/>
            <a:ext cx="839488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Labour Governance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 Placeholder 1"/>
          <p:cNvSpPr txBox="1">
            <a:spLocks/>
          </p:cNvSpPr>
          <p:nvPr/>
        </p:nvSpPr>
        <p:spPr>
          <a:xfrm>
            <a:off x="154454" y="2227929"/>
            <a:ext cx="4605435" cy="79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5954" y="2872045"/>
            <a:ext cx="4123935" cy="523824"/>
            <a:chOff x="499236" y="3463993"/>
            <a:chExt cx="2576605" cy="392868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236" y="3463993"/>
              <a:ext cx="2576605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76939" y="3058446"/>
            <a:ext cx="4248365" cy="4401205"/>
            <a:chOff x="521381" y="2664467"/>
            <a:chExt cx="2531666" cy="3497354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21381" y="2664467"/>
              <a:ext cx="2531666" cy="3497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  <a:cs typeface="Tahoma" panose="020B0604030504040204" pitchFamily="34" charset="0"/>
                </a:rPr>
                <a:t>- Workers should be able to apply for permit themselves: not depend on employers</a:t>
              </a:r>
              <a:r>
                <a:rPr lang="en-GB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         - Possibility to change jobs and employer; once a migrant loses his/her job, they should be given the possibility to apply for another and not sent back immediately</a:t>
              </a: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  <a:p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078689" y="2509494"/>
            <a:ext cx="4073495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rPr>
              <a:t>- Lift the restriction on changing from type of permit to another – clear criteria decided together with local civil society orgs</a:t>
            </a: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921590" y="1891275"/>
            <a:ext cx="392906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0C0108-7693-442C-9208-75056E2FA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3" y="178251"/>
            <a:ext cx="2253447" cy="171302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C5FE7DE-4B35-4BA0-A55D-035ACC541B42}"/>
              </a:ext>
            </a:extLst>
          </p:cNvPr>
          <p:cNvSpPr/>
          <p:nvPr/>
        </p:nvSpPr>
        <p:spPr>
          <a:xfrm flipH="1">
            <a:off x="308775" y="2363761"/>
            <a:ext cx="46054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b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Independence from Employers</a:t>
            </a:r>
          </a:p>
        </p:txBody>
      </p:sp>
    </p:spTree>
    <p:extLst>
      <p:ext uri="{BB962C8B-B14F-4D97-AF65-F5344CB8AC3E}">
        <p14:creationId xmlns:p14="http://schemas.microsoft.com/office/powerpoint/2010/main" val="144050575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538395" y="2984646"/>
            <a:ext cx="58889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106556" y="3026537"/>
            <a:ext cx="2685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endParaRPr lang="en-GB" b="1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2825262" y="644751"/>
            <a:ext cx="839488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Labour Governance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 Placeholder 1"/>
          <p:cNvSpPr txBox="1">
            <a:spLocks/>
          </p:cNvSpPr>
          <p:nvPr/>
        </p:nvSpPr>
        <p:spPr>
          <a:xfrm>
            <a:off x="623030" y="1905696"/>
            <a:ext cx="4605435" cy="79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5954" y="2872045"/>
            <a:ext cx="4123935" cy="523824"/>
            <a:chOff x="499236" y="3463993"/>
            <a:chExt cx="2576605" cy="392868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236" y="3463993"/>
              <a:ext cx="2576605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11231" y="1433599"/>
            <a:ext cx="4371583" cy="5355312"/>
            <a:chOff x="429951" y="2261491"/>
            <a:chExt cx="2616035" cy="3725589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29951" y="2261491"/>
              <a:ext cx="2616035" cy="37255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                                                                                                </a:t>
              </a:r>
              <a:r>
                <a:rPr lang="en-GB" altLang="en-US" sz="2800" b="1" dirty="0">
                  <a:solidFill>
                    <a:schemeClr val="accent2">
                      <a:lumMod val="75000"/>
                    </a:schemeClr>
                  </a:solidFill>
                  <a:latin typeface="Arial Narrow" panose="020B0606020202030204" pitchFamily="34" charset="0"/>
                </a:rPr>
                <a:t>In-country Applications </a:t>
              </a: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cs typeface="Tahoma" panose="020B0604030504040204" pitchFamily="34" charset="0"/>
              </a:endParaRPr>
            </a:p>
            <a:p>
              <a:r>
                <a:rPr lang="en-GB" sz="26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Applications for residence/ work permits should be allowed within the country, regardless of their status. Restrictions on people changing from one type of status or permit should be lifted. </a:t>
              </a:r>
            </a:p>
            <a:p>
              <a:r>
                <a:rPr lang="en-GB" sz="26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More pathways to regularise status are also needed – based   on clear criteria and developed in partnership with civil society &amp; migrant organisations.</a:t>
              </a: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828202" y="1793782"/>
            <a:ext cx="5181745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800" b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Equal Treatment &amp; Labour Rights </a:t>
            </a:r>
            <a:endParaRPr lang="en-GB" dirty="0"/>
          </a:p>
          <a:p>
            <a:r>
              <a:rPr lang="en-GB" sz="2400" dirty="0">
                <a:solidFill>
                  <a:srgbClr val="8D1730"/>
                </a:solidFill>
                <a:latin typeface="Arial Narrow" panose="020B0606020202030204" pitchFamily="34" charset="0"/>
              </a:rPr>
              <a:t>- Work permit schemes should be accompanied by complementary labour market policies, ensuring labour standards are enforced for all workers </a:t>
            </a:r>
          </a:p>
          <a:p>
            <a:r>
              <a:rPr lang="en-GB" sz="2400" dirty="0">
                <a:solidFill>
                  <a:srgbClr val="8D1730"/>
                </a:solidFill>
                <a:latin typeface="Arial Narrow" panose="020B0606020202030204" pitchFamily="34" charset="0"/>
              </a:rPr>
              <a:t>- And targeted measures to ensure migrant workers have meaningful access to information, legal advice, NGOs and trade unions. </a:t>
            </a:r>
          </a:p>
          <a:p>
            <a:r>
              <a:rPr lang="en-GB" sz="2400" dirty="0">
                <a:solidFill>
                  <a:srgbClr val="8D1730"/>
                </a:solidFill>
                <a:latin typeface="Arial Narrow" panose="020B0606020202030204" pitchFamily="34" charset="0"/>
              </a:rPr>
              <a:t>- Regulating agencies, and holding them and employers accountable along supply and sub-contracting chains is also crucial</a:t>
            </a:r>
            <a:endParaRPr kumimoji="0" lang="en-GB" altLang="en-US" sz="2400" i="0" u="none" strike="noStrike" cap="none" normalizeH="0" baseline="0" dirty="0">
              <a:ln>
                <a:noFill/>
              </a:ln>
              <a:solidFill>
                <a:srgbClr val="8D1730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921590" y="1891275"/>
            <a:ext cx="392906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0C0108-7693-442C-9208-75056E2FA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3" y="178251"/>
            <a:ext cx="2253447" cy="17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09389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538395" y="2984646"/>
            <a:ext cx="58889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106556" y="3026537"/>
            <a:ext cx="2685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endParaRPr lang="en-GB" b="1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2825262" y="644751"/>
            <a:ext cx="839488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Labour Governance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 Placeholder 1"/>
          <p:cNvSpPr txBox="1">
            <a:spLocks/>
          </p:cNvSpPr>
          <p:nvPr/>
        </p:nvSpPr>
        <p:spPr>
          <a:xfrm>
            <a:off x="623030" y="1905696"/>
            <a:ext cx="4605435" cy="79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5954" y="2872045"/>
            <a:ext cx="4123935" cy="523824"/>
            <a:chOff x="499236" y="3463993"/>
            <a:chExt cx="2576605" cy="392868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236" y="3463993"/>
              <a:ext cx="2576605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30996" y="1623990"/>
            <a:ext cx="4371583" cy="4832092"/>
            <a:chOff x="374204" y="2191996"/>
            <a:chExt cx="2616035" cy="3361594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4204" y="2191996"/>
              <a:ext cx="2616035" cy="33615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                                                                                    </a:t>
              </a:r>
              <a:r>
                <a:rPr lang="en-GB" altLang="en-US" sz="2800" b="1" dirty="0">
                  <a:solidFill>
                    <a:schemeClr val="accent2">
                      <a:lumMod val="75000"/>
                    </a:schemeClr>
                  </a:solidFill>
                  <a:latin typeface="Arial Narrow" panose="020B0606020202030204" pitchFamily="34" charset="0"/>
                </a:rPr>
                <a:t>Social Inclusion</a:t>
              </a: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cs typeface="Tahoma" panose="020B0604030504040204" pitchFamily="34" charset="0"/>
              </a:endParaRPr>
            </a:p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  <a:cs typeface="Tahoma" panose="020B0604030504040204" pitchFamily="34" charset="0"/>
                </a:rPr>
                <a:t>- Social inclusion and protection - Enjoyment of family life, lifting of family reunion restrictions on low-income migrant workers</a:t>
              </a:r>
            </a:p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  <a:cs typeface="Tahoma" panose="020B0604030504040204" pitchFamily="34" charset="0"/>
                </a:rPr>
                <a:t>- Possibility of resettlement for  long-term permit  holders. </a:t>
              </a:r>
            </a:p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All periods of residence should count towards long-term residence status </a:t>
              </a: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620198" y="-1135282"/>
            <a:ext cx="4069826" cy="7755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3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3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3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300" b="1" dirty="0">
              <a:solidFill>
                <a:srgbClr val="00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- In context of Covid-19 need to address portability of rights of long term tax paying residents with no rights in origin countries</a:t>
            </a: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rPr>
              <a:t>–- Need for structured meaningful consultation &amp; dialogue spaces with civil society in all stages of labour policy development &amp; implementation </a:t>
            </a: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921590" y="1891275"/>
            <a:ext cx="392906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0C0108-7693-442C-9208-75056E2FA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3" y="178251"/>
            <a:ext cx="2253447" cy="17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9665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538395" y="2984646"/>
            <a:ext cx="58889" cy="144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106556" y="3026537"/>
            <a:ext cx="2685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endParaRPr lang="en-GB" b="1" dirty="0">
              <a:solidFill>
                <a:srgbClr val="8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2076148" y="644751"/>
            <a:ext cx="9144000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altLang="ko-KR" sz="4000" b="1" dirty="0">
                <a:solidFill>
                  <a:schemeClr val="accent2"/>
                </a:solidFill>
                <a:latin typeface="Arial Narrow" panose="020B0606020202030204" pitchFamily="34" charset="0"/>
                <a:cs typeface="Arial" pitchFamily="34" charset="0"/>
              </a:rPr>
              <a:t>Skills </a:t>
            </a: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 Placeholder 1"/>
          <p:cNvSpPr txBox="1">
            <a:spLocks/>
          </p:cNvSpPr>
          <p:nvPr/>
        </p:nvSpPr>
        <p:spPr>
          <a:xfrm>
            <a:off x="623030" y="1905696"/>
            <a:ext cx="4605435" cy="79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5954" y="2872045"/>
            <a:ext cx="4123935" cy="523824"/>
            <a:chOff x="499236" y="3463993"/>
            <a:chExt cx="2576605" cy="392868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236" y="3463993"/>
              <a:ext cx="2576605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69299" y="2715001"/>
            <a:ext cx="4414895" cy="4247317"/>
            <a:chOff x="521380" y="2664467"/>
            <a:chExt cx="2641954" cy="3119315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17571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defRPr/>
              </a:pPr>
              <a:endParaRPr lang="en-GB" b="1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21380" y="2664467"/>
              <a:ext cx="2641954" cy="3119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GB" altLang="en-US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Increase access to education &amp; training EU framework, especially for their children                 – Promotion of policy coherence at global level and regionally, decisions based on evidence and data </a:t>
              </a:r>
            </a:p>
            <a:p>
              <a:pPr>
                <a:spcBef>
                  <a:spcPct val="0"/>
                </a:spcBef>
              </a:pPr>
              <a:r>
                <a:rPr lang="en-GB" sz="2800" dirty="0">
                  <a:solidFill>
                    <a:srgbClr val="800000"/>
                  </a:solidFill>
                  <a:latin typeface="Arial Narrow" panose="020B0606020202030204" pitchFamily="34" charset="0"/>
                </a:rPr>
                <a:t>- Ensure migrants’ employment but also their safety and security </a:t>
              </a:r>
              <a:r>
                <a:rPr lang="en-GB" dirty="0"/>
                <a:t>-</a:t>
              </a:r>
              <a:endPara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999402" y="1392905"/>
            <a:ext cx="4230595" cy="5740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3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 </a:t>
            </a:r>
            <a:endParaRPr kumimoji="0" lang="en-GB" alt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solidFill>
                  <a:srgbClr val="8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- Bridge skills and diplomas recognition disparities                                  - Include employment agencies as key stakeholders  - Covid-19 situation: migrants used for their skills (esp. health care workers) then rejected when situation normalises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800" dirty="0">
              <a:solidFill>
                <a:srgbClr val="800000"/>
              </a:solidFill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GB" altLang="en-US" sz="1800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921590" y="1891275"/>
            <a:ext cx="3929066" cy="768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ko-KR" altLang="en-US" sz="4000" b="1" dirty="0">
              <a:solidFill>
                <a:schemeClr val="accent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0C0108-7693-442C-9208-75056E2FA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3" y="178251"/>
            <a:ext cx="2253447" cy="17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15133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ustom 1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19564</TotalTime>
  <Words>1030</Words>
  <Application>Microsoft Office PowerPoint</Application>
  <PresentationFormat>Widescreen</PresentationFormat>
  <Paragraphs>146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Century Gothic</vt:lpstr>
      <vt:lpstr>Segoe UI</vt:lpstr>
      <vt:lpstr>Office Theme</vt:lpstr>
      <vt:lpstr>         afford-uk.org   ‘Enhancing diaspora contributions to Africa’s development’   </vt:lpstr>
      <vt:lpstr> Civil Society Preparatory Webinar  for the GFMD-OECD Regional Consultation  Rapporteur Feedback  Onyekachi Wambu    2 July 2020     AFFORD Founded 1994 – UK Registered Charity &amp; Company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trisnawanugroho</dc:creator>
  <cp:lastModifiedBy>owner</cp:lastModifiedBy>
  <cp:revision>258</cp:revision>
  <cp:lastPrinted>2019-02-21T13:02:44Z</cp:lastPrinted>
  <dcterms:created xsi:type="dcterms:W3CDTF">2018-11-07T07:54:28Z</dcterms:created>
  <dcterms:modified xsi:type="dcterms:W3CDTF">2020-07-03T12:35:16Z</dcterms:modified>
</cp:coreProperties>
</file>